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1" r:id="rId1"/>
  </p:sldMasterIdLst>
  <p:sldIdLst>
    <p:sldId id="256" r:id="rId2"/>
    <p:sldId id="290" r:id="rId3"/>
    <p:sldId id="291" r:id="rId4"/>
    <p:sldId id="276" r:id="rId5"/>
    <p:sldId id="277" r:id="rId6"/>
    <p:sldId id="278" r:id="rId7"/>
    <p:sldId id="280" r:id="rId8"/>
    <p:sldId id="281" r:id="rId9"/>
    <p:sldId id="257" r:id="rId10"/>
    <p:sldId id="258" r:id="rId11"/>
    <p:sldId id="259" r:id="rId12"/>
    <p:sldId id="260" r:id="rId13"/>
    <p:sldId id="261" r:id="rId14"/>
    <p:sldId id="294" r:id="rId15"/>
    <p:sldId id="295" r:id="rId16"/>
    <p:sldId id="293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69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2806448B-DB7C-4014-9A41-9995370B092C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F8547E7-D14E-431B-B19E-8D5FBEE303D9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5907369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6448B-DB7C-4014-9A41-9995370B092C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547E7-D14E-431B-B19E-8D5FBEE303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6245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6448B-DB7C-4014-9A41-9995370B092C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547E7-D14E-431B-B19E-8D5FBEE303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5720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6448B-DB7C-4014-9A41-9995370B092C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547E7-D14E-431B-B19E-8D5FBEE303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5307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806448B-DB7C-4014-9A41-9995370B092C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F8547E7-D14E-431B-B19E-8D5FBEE303D9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6011880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6448B-DB7C-4014-9A41-9995370B092C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547E7-D14E-431B-B19E-8D5FBEE303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0118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6448B-DB7C-4014-9A41-9995370B092C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547E7-D14E-431B-B19E-8D5FBEE303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7817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6448B-DB7C-4014-9A41-9995370B092C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547E7-D14E-431B-B19E-8D5FBEE303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2002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6448B-DB7C-4014-9A41-9995370B092C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547E7-D14E-431B-B19E-8D5FBEE303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2276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806448B-DB7C-4014-9A41-9995370B092C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F8547E7-D14E-431B-B19E-8D5FBEE303D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592043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806448B-DB7C-4014-9A41-9995370B092C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F8547E7-D14E-431B-B19E-8D5FBEE303D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15975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2806448B-DB7C-4014-9A41-9995370B092C}" type="datetimeFigureOut">
              <a:rPr lang="ru-RU" smtClean="0"/>
              <a:t>07.11.2024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AF8547E7-D14E-431B-B19E-8D5FBEE303D9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822416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2" r:id="rId1"/>
    <p:sldLayoutId id="2147483863" r:id="rId2"/>
    <p:sldLayoutId id="2147483864" r:id="rId3"/>
    <p:sldLayoutId id="2147483865" r:id="rId4"/>
    <p:sldLayoutId id="2147483866" r:id="rId5"/>
    <p:sldLayoutId id="2147483867" r:id="rId6"/>
    <p:sldLayoutId id="2147483868" r:id="rId7"/>
    <p:sldLayoutId id="2147483869" r:id="rId8"/>
    <p:sldLayoutId id="2147483870" r:id="rId9"/>
    <p:sldLayoutId id="2147483871" r:id="rId10"/>
    <p:sldLayoutId id="2147483872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818873" y="3615566"/>
            <a:ext cx="8361229" cy="910215"/>
          </a:xfrm>
        </p:spPr>
        <p:txBody>
          <a:bodyPr/>
          <a:lstStyle/>
          <a:p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эффективной подготовки к </a:t>
            </a:r>
            <a:r>
              <a:rPr lang="ru-RU" sz="4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огэ</a:t>
            </a:r>
            <a:r>
              <a:rPr lang="ru-RU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по русскому языку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7940842" y="4718286"/>
            <a:ext cx="3020380" cy="108623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Font typeface="Franklin Gothic Book" panose="020B0503020102020204" pitchFamily="34" charset="0"/>
              <a:buNone/>
              <a:defRPr sz="23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None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русского языка</a:t>
            </a:r>
          </a:p>
          <a:p>
            <a:pPr algn="r"/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МБОУ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Теве-Хаинской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СОШ</a:t>
            </a:r>
          </a:p>
          <a:p>
            <a:pPr algn="r"/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Хертек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Айланмаа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Кара-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ооловна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1511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9516" y="3270584"/>
            <a:ext cx="9601200" cy="1485900"/>
          </a:xfrm>
        </p:spPr>
        <p:txBody>
          <a:bodyPr>
            <a:noAutofit/>
          </a:bodyPr>
          <a:lstStyle/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20717" y="4756484"/>
            <a:ext cx="4796589" cy="1532021"/>
          </a:xfrm>
        </p:spPr>
        <p:txBody>
          <a:bodyPr/>
          <a:lstStyle/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4150485" y="319353"/>
            <a:ext cx="4644189" cy="82575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текстом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339516" y="1382045"/>
            <a:ext cx="105156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Оптимальной формой работы при подготовке учащихся к итоговой аттестации является работа с текстом. Использование текста в качестве основной единицы урока, во-первых, углубляет, расширяет и систематизирует знания учащихся о языке как системе, во-вторых, создает речевую среду, которая способствует совершенствованию языкового чутья, лежащего в основе развития речи, в основе понимания того, что такое языковая система. Такая работа с текстом с использованием элементов комплексного анализа становится обязательной на уроках русского языка.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087306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599" y="1296954"/>
            <a:ext cx="10291011" cy="5561046"/>
          </a:xfrm>
        </p:spPr>
        <p:txBody>
          <a:bodyPr>
            <a:noAutofit/>
          </a:bodyPr>
          <a:lstStyle/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над тестовой частью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ведется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5 класса. 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Экзаменационные тесты за курс основной неполной средней школы содержат в обязательном порядке задания, посвящённые разделу «Орфография», уже изученному в 5 классе (Приставки на з-с-; неизменяемые приставки). Задание 6 ориентировано на умение выпускников заменять указанное слово стилистически нейтральным синонимом. Сообразительный девятиклассник определит значение слова по контексту, но некоторых надо этому умению учить. Знакомить учащихся с подобным заданием, пополнять их словарь начинаю уже в 5 классе. Предлагаю задание на уроке, времени оно займёт минуту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1973179" y="493360"/>
            <a:ext cx="8726905" cy="80359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банка тестовых заданий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266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30442" y="1436914"/>
            <a:ext cx="11036968" cy="4610960"/>
          </a:xfrm>
        </p:spPr>
        <p:txBody>
          <a:bodyPr>
            <a:noAutofit/>
          </a:bodyPr>
          <a:lstStyle/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6 классе изучается правописание приставок при-, пре-, одна и две НН в отымённых прилагательных. Эти задания ОГЭ отрабатываю в 5-6 классе, и в последующие годы лишь повторяем уже знакомый материал. В 6 классе мои учащиеся знакомятся со сборником «ОГЭ. Русский язык: типовые экзаменационные варианты: 36 вариантов/ под редакцией И. П.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Цыбулько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 4 задание из этого сборника мы с ними решаем уже в 6 классе.  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Также нам нравятся лингвистические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физминутки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Например, изучив тему «Правописание приставок», я называю слова, если в слове приставка пре-, то подпрыгиваем, если при- - приседаем. Этот процесс так увлекает учеников, что они предлагают свои варианты.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973179" y="493360"/>
            <a:ext cx="8726905" cy="80359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92500"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банка тестовых заданий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2992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24526" y="1648053"/>
            <a:ext cx="9601200" cy="2731442"/>
          </a:xfrm>
        </p:spPr>
        <p:txBody>
          <a:bodyPr>
            <a:normAutofit/>
          </a:bodyPr>
          <a:lstStyle/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Тесно работаю с классным руководителем и администрацией школы, довожу до их сведения результаты, успехи и неудачи выпускника.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Подводя итог вышеизложенному, нужно отметить, что работа по подготовке к ОГЭ идёт систематически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251284" y="493360"/>
            <a:ext cx="10940716" cy="803594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70000" lnSpcReduction="20000"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классным руководителем, администрацией школы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2103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Объект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84752100"/>
              </p:ext>
            </p:extLst>
          </p:nvPr>
        </p:nvGraphicFramePr>
        <p:xfrm>
          <a:off x="1194317" y="575918"/>
          <a:ext cx="10310327" cy="52259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06116">
                  <a:extLst>
                    <a:ext uri="{9D8B030D-6E8A-4147-A177-3AD203B41FA5}">
                      <a16:colId xmlns:a16="http://schemas.microsoft.com/office/drawing/2014/main" val="1263093578"/>
                    </a:ext>
                  </a:extLst>
                </a:gridCol>
                <a:gridCol w="224153">
                  <a:extLst>
                    <a:ext uri="{9D8B030D-6E8A-4147-A177-3AD203B41FA5}">
                      <a16:colId xmlns:a16="http://schemas.microsoft.com/office/drawing/2014/main" val="3968365546"/>
                    </a:ext>
                  </a:extLst>
                </a:gridCol>
                <a:gridCol w="231269">
                  <a:extLst>
                    <a:ext uri="{9D8B030D-6E8A-4147-A177-3AD203B41FA5}">
                      <a16:colId xmlns:a16="http://schemas.microsoft.com/office/drawing/2014/main" val="3659559733"/>
                    </a:ext>
                  </a:extLst>
                </a:gridCol>
                <a:gridCol w="256887">
                  <a:extLst>
                    <a:ext uri="{9D8B030D-6E8A-4147-A177-3AD203B41FA5}">
                      <a16:colId xmlns:a16="http://schemas.microsoft.com/office/drawing/2014/main" val="3339219013"/>
                    </a:ext>
                  </a:extLst>
                </a:gridCol>
                <a:gridCol w="233404">
                  <a:extLst>
                    <a:ext uri="{9D8B030D-6E8A-4147-A177-3AD203B41FA5}">
                      <a16:colId xmlns:a16="http://schemas.microsoft.com/office/drawing/2014/main" val="1822831456"/>
                    </a:ext>
                  </a:extLst>
                </a:gridCol>
                <a:gridCol w="257598">
                  <a:extLst>
                    <a:ext uri="{9D8B030D-6E8A-4147-A177-3AD203B41FA5}">
                      <a16:colId xmlns:a16="http://schemas.microsoft.com/office/drawing/2014/main" val="2616770186"/>
                    </a:ext>
                  </a:extLst>
                </a:gridCol>
                <a:gridCol w="233404">
                  <a:extLst>
                    <a:ext uri="{9D8B030D-6E8A-4147-A177-3AD203B41FA5}">
                      <a16:colId xmlns:a16="http://schemas.microsoft.com/office/drawing/2014/main" val="3679272578"/>
                    </a:ext>
                  </a:extLst>
                </a:gridCol>
                <a:gridCol w="257598">
                  <a:extLst>
                    <a:ext uri="{9D8B030D-6E8A-4147-A177-3AD203B41FA5}">
                      <a16:colId xmlns:a16="http://schemas.microsoft.com/office/drawing/2014/main" val="3933315791"/>
                    </a:ext>
                  </a:extLst>
                </a:gridCol>
                <a:gridCol w="233404">
                  <a:extLst>
                    <a:ext uri="{9D8B030D-6E8A-4147-A177-3AD203B41FA5}">
                      <a16:colId xmlns:a16="http://schemas.microsoft.com/office/drawing/2014/main" val="3910731685"/>
                    </a:ext>
                  </a:extLst>
                </a:gridCol>
                <a:gridCol w="247635">
                  <a:extLst>
                    <a:ext uri="{9D8B030D-6E8A-4147-A177-3AD203B41FA5}">
                      <a16:colId xmlns:a16="http://schemas.microsoft.com/office/drawing/2014/main" val="1493185275"/>
                    </a:ext>
                  </a:extLst>
                </a:gridCol>
                <a:gridCol w="313102">
                  <a:extLst>
                    <a:ext uri="{9D8B030D-6E8A-4147-A177-3AD203B41FA5}">
                      <a16:colId xmlns:a16="http://schemas.microsoft.com/office/drawing/2014/main" val="3196274703"/>
                    </a:ext>
                  </a:extLst>
                </a:gridCol>
                <a:gridCol w="313102">
                  <a:extLst>
                    <a:ext uri="{9D8B030D-6E8A-4147-A177-3AD203B41FA5}">
                      <a16:colId xmlns:a16="http://schemas.microsoft.com/office/drawing/2014/main" val="3654209612"/>
                    </a:ext>
                  </a:extLst>
                </a:gridCol>
                <a:gridCol w="313102">
                  <a:extLst>
                    <a:ext uri="{9D8B030D-6E8A-4147-A177-3AD203B41FA5}">
                      <a16:colId xmlns:a16="http://schemas.microsoft.com/office/drawing/2014/main" val="3774442324"/>
                    </a:ext>
                  </a:extLst>
                </a:gridCol>
                <a:gridCol w="313102">
                  <a:extLst>
                    <a:ext uri="{9D8B030D-6E8A-4147-A177-3AD203B41FA5}">
                      <a16:colId xmlns:a16="http://schemas.microsoft.com/office/drawing/2014/main" val="2728650205"/>
                    </a:ext>
                  </a:extLst>
                </a:gridCol>
                <a:gridCol w="313102">
                  <a:extLst>
                    <a:ext uri="{9D8B030D-6E8A-4147-A177-3AD203B41FA5}">
                      <a16:colId xmlns:a16="http://schemas.microsoft.com/office/drawing/2014/main" val="1679112402"/>
                    </a:ext>
                  </a:extLst>
                </a:gridCol>
                <a:gridCol w="313102">
                  <a:extLst>
                    <a:ext uri="{9D8B030D-6E8A-4147-A177-3AD203B41FA5}">
                      <a16:colId xmlns:a16="http://schemas.microsoft.com/office/drawing/2014/main" val="832808438"/>
                    </a:ext>
                  </a:extLst>
                </a:gridCol>
                <a:gridCol w="336586">
                  <a:extLst>
                    <a:ext uri="{9D8B030D-6E8A-4147-A177-3AD203B41FA5}">
                      <a16:colId xmlns:a16="http://schemas.microsoft.com/office/drawing/2014/main" val="3884415002"/>
                    </a:ext>
                  </a:extLst>
                </a:gridCol>
                <a:gridCol w="352953">
                  <a:extLst>
                    <a:ext uri="{9D8B030D-6E8A-4147-A177-3AD203B41FA5}">
                      <a16:colId xmlns:a16="http://schemas.microsoft.com/office/drawing/2014/main" val="3463865910"/>
                    </a:ext>
                  </a:extLst>
                </a:gridCol>
                <a:gridCol w="320219">
                  <a:extLst>
                    <a:ext uri="{9D8B030D-6E8A-4147-A177-3AD203B41FA5}">
                      <a16:colId xmlns:a16="http://schemas.microsoft.com/office/drawing/2014/main" val="1916690160"/>
                    </a:ext>
                  </a:extLst>
                </a:gridCol>
                <a:gridCol w="347259">
                  <a:extLst>
                    <a:ext uri="{9D8B030D-6E8A-4147-A177-3AD203B41FA5}">
                      <a16:colId xmlns:a16="http://schemas.microsoft.com/office/drawing/2014/main" val="3319993441"/>
                    </a:ext>
                  </a:extLst>
                </a:gridCol>
                <a:gridCol w="313102">
                  <a:extLst>
                    <a:ext uri="{9D8B030D-6E8A-4147-A177-3AD203B41FA5}">
                      <a16:colId xmlns:a16="http://schemas.microsoft.com/office/drawing/2014/main" val="802120004"/>
                    </a:ext>
                  </a:extLst>
                </a:gridCol>
                <a:gridCol w="318084">
                  <a:extLst>
                    <a:ext uri="{9D8B030D-6E8A-4147-A177-3AD203B41FA5}">
                      <a16:colId xmlns:a16="http://schemas.microsoft.com/office/drawing/2014/main" val="69629192"/>
                    </a:ext>
                  </a:extLst>
                </a:gridCol>
                <a:gridCol w="404187">
                  <a:extLst>
                    <a:ext uri="{9D8B030D-6E8A-4147-A177-3AD203B41FA5}">
                      <a16:colId xmlns:a16="http://schemas.microsoft.com/office/drawing/2014/main" val="19128867"/>
                    </a:ext>
                  </a:extLst>
                </a:gridCol>
                <a:gridCol w="324488">
                  <a:extLst>
                    <a:ext uri="{9D8B030D-6E8A-4147-A177-3AD203B41FA5}">
                      <a16:colId xmlns:a16="http://schemas.microsoft.com/office/drawing/2014/main" val="3473188894"/>
                    </a:ext>
                  </a:extLst>
                </a:gridCol>
                <a:gridCol w="401341">
                  <a:extLst>
                    <a:ext uri="{9D8B030D-6E8A-4147-A177-3AD203B41FA5}">
                      <a16:colId xmlns:a16="http://schemas.microsoft.com/office/drawing/2014/main" val="4098831480"/>
                    </a:ext>
                  </a:extLst>
                </a:gridCol>
                <a:gridCol w="410592">
                  <a:extLst>
                    <a:ext uri="{9D8B030D-6E8A-4147-A177-3AD203B41FA5}">
                      <a16:colId xmlns:a16="http://schemas.microsoft.com/office/drawing/2014/main" val="4033122793"/>
                    </a:ext>
                  </a:extLst>
                </a:gridCol>
                <a:gridCol w="404187">
                  <a:extLst>
                    <a:ext uri="{9D8B030D-6E8A-4147-A177-3AD203B41FA5}">
                      <a16:colId xmlns:a16="http://schemas.microsoft.com/office/drawing/2014/main" val="1171275892"/>
                    </a:ext>
                  </a:extLst>
                </a:gridCol>
                <a:gridCol w="409880">
                  <a:extLst>
                    <a:ext uri="{9D8B030D-6E8A-4147-A177-3AD203B41FA5}">
                      <a16:colId xmlns:a16="http://schemas.microsoft.com/office/drawing/2014/main" val="3743644581"/>
                    </a:ext>
                  </a:extLst>
                </a:gridCol>
                <a:gridCol w="507369">
                  <a:extLst>
                    <a:ext uri="{9D8B030D-6E8A-4147-A177-3AD203B41FA5}">
                      <a16:colId xmlns:a16="http://schemas.microsoft.com/office/drawing/2014/main" val="743856498"/>
                    </a:ext>
                  </a:extLst>
                </a:gridCol>
              </a:tblGrid>
              <a:tr h="7648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ФИО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4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6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7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9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11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12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14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15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16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18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19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22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23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24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25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26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27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Балл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11108778"/>
                  </a:ext>
                </a:extLst>
              </a:tr>
              <a:tr h="3726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err="1">
                          <a:effectLst/>
                        </a:rPr>
                        <a:t>Донгак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Ариана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15758224"/>
                  </a:ext>
                </a:extLst>
              </a:tr>
              <a:tr h="3726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Донгак Евгения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29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96855368"/>
                  </a:ext>
                </a:extLst>
              </a:tr>
              <a:tr h="42391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Кара-Монгуш Чейнеш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25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30226433"/>
                  </a:ext>
                </a:extLst>
              </a:tr>
              <a:tr h="3726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Куулар Настя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34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52397151"/>
                  </a:ext>
                </a:extLst>
              </a:tr>
              <a:tr h="3726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Куулар Земфира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0345602"/>
                  </a:ext>
                </a:extLst>
              </a:tr>
              <a:tr h="3726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Куулар Найдан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33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44842111"/>
                  </a:ext>
                </a:extLst>
              </a:tr>
              <a:tr h="3726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Куулар Тайгана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98768420"/>
                  </a:ext>
                </a:extLst>
              </a:tr>
              <a:tr h="3726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Монгуш Аюша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27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09527707"/>
                  </a:ext>
                </a:extLst>
              </a:tr>
              <a:tr h="31087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Монгуш Чайырана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0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15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23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08572452"/>
                  </a:ext>
                </a:extLst>
              </a:tr>
              <a:tr h="3726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Ондар Августа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19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41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13680418"/>
                  </a:ext>
                </a:extLst>
              </a:tr>
              <a:tr h="3726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Ондар Ананды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18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31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48621087"/>
                  </a:ext>
                </a:extLst>
              </a:tr>
              <a:tr h="37263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Ондар Даяна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0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</a:rPr>
                        <a:t>12</a:t>
                      </a:r>
                      <a:endParaRPr lang="ru-RU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effectLst/>
                        </a:rPr>
                        <a:t>26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395532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377251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6416926"/>
              </p:ext>
            </p:extLst>
          </p:nvPr>
        </p:nvGraphicFramePr>
        <p:xfrm>
          <a:off x="1166320" y="653146"/>
          <a:ext cx="10273010" cy="55330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29727">
                  <a:extLst>
                    <a:ext uri="{9D8B030D-6E8A-4147-A177-3AD203B41FA5}">
                      <a16:colId xmlns:a16="http://schemas.microsoft.com/office/drawing/2014/main" val="1692993728"/>
                    </a:ext>
                  </a:extLst>
                </a:gridCol>
                <a:gridCol w="282921">
                  <a:extLst>
                    <a:ext uri="{9D8B030D-6E8A-4147-A177-3AD203B41FA5}">
                      <a16:colId xmlns:a16="http://schemas.microsoft.com/office/drawing/2014/main" val="3342863502"/>
                    </a:ext>
                  </a:extLst>
                </a:gridCol>
                <a:gridCol w="230369">
                  <a:extLst>
                    <a:ext uri="{9D8B030D-6E8A-4147-A177-3AD203B41FA5}">
                      <a16:colId xmlns:a16="http://schemas.microsoft.com/office/drawing/2014/main" val="4247357513"/>
                    </a:ext>
                  </a:extLst>
                </a:gridCol>
                <a:gridCol w="305959">
                  <a:extLst>
                    <a:ext uri="{9D8B030D-6E8A-4147-A177-3AD203B41FA5}">
                      <a16:colId xmlns:a16="http://schemas.microsoft.com/office/drawing/2014/main" val="524001246"/>
                    </a:ext>
                  </a:extLst>
                </a:gridCol>
                <a:gridCol w="305959">
                  <a:extLst>
                    <a:ext uri="{9D8B030D-6E8A-4147-A177-3AD203B41FA5}">
                      <a16:colId xmlns:a16="http://schemas.microsoft.com/office/drawing/2014/main" val="3336842173"/>
                    </a:ext>
                  </a:extLst>
                </a:gridCol>
                <a:gridCol w="305959">
                  <a:extLst>
                    <a:ext uri="{9D8B030D-6E8A-4147-A177-3AD203B41FA5}">
                      <a16:colId xmlns:a16="http://schemas.microsoft.com/office/drawing/2014/main" val="4013191528"/>
                    </a:ext>
                  </a:extLst>
                </a:gridCol>
                <a:gridCol w="306679">
                  <a:extLst>
                    <a:ext uri="{9D8B030D-6E8A-4147-A177-3AD203B41FA5}">
                      <a16:colId xmlns:a16="http://schemas.microsoft.com/office/drawing/2014/main" val="815343116"/>
                    </a:ext>
                  </a:extLst>
                </a:gridCol>
                <a:gridCol w="305959">
                  <a:extLst>
                    <a:ext uri="{9D8B030D-6E8A-4147-A177-3AD203B41FA5}">
                      <a16:colId xmlns:a16="http://schemas.microsoft.com/office/drawing/2014/main" val="752231461"/>
                    </a:ext>
                  </a:extLst>
                </a:gridCol>
                <a:gridCol w="305959">
                  <a:extLst>
                    <a:ext uri="{9D8B030D-6E8A-4147-A177-3AD203B41FA5}">
                      <a16:colId xmlns:a16="http://schemas.microsoft.com/office/drawing/2014/main" val="968320897"/>
                    </a:ext>
                  </a:extLst>
                </a:gridCol>
                <a:gridCol w="305959">
                  <a:extLst>
                    <a:ext uri="{9D8B030D-6E8A-4147-A177-3AD203B41FA5}">
                      <a16:colId xmlns:a16="http://schemas.microsoft.com/office/drawing/2014/main" val="1851381202"/>
                    </a:ext>
                  </a:extLst>
                </a:gridCol>
                <a:gridCol w="293720">
                  <a:extLst>
                    <a:ext uri="{9D8B030D-6E8A-4147-A177-3AD203B41FA5}">
                      <a16:colId xmlns:a16="http://schemas.microsoft.com/office/drawing/2014/main" val="1995480783"/>
                    </a:ext>
                  </a:extLst>
                </a:gridCol>
                <a:gridCol w="293720">
                  <a:extLst>
                    <a:ext uri="{9D8B030D-6E8A-4147-A177-3AD203B41FA5}">
                      <a16:colId xmlns:a16="http://schemas.microsoft.com/office/drawing/2014/main" val="2286718441"/>
                    </a:ext>
                  </a:extLst>
                </a:gridCol>
                <a:gridCol w="293720">
                  <a:extLst>
                    <a:ext uri="{9D8B030D-6E8A-4147-A177-3AD203B41FA5}">
                      <a16:colId xmlns:a16="http://schemas.microsoft.com/office/drawing/2014/main" val="2065807163"/>
                    </a:ext>
                  </a:extLst>
                </a:gridCol>
                <a:gridCol w="510410">
                  <a:extLst>
                    <a:ext uri="{9D8B030D-6E8A-4147-A177-3AD203B41FA5}">
                      <a16:colId xmlns:a16="http://schemas.microsoft.com/office/drawing/2014/main" val="2237185319"/>
                    </a:ext>
                  </a:extLst>
                </a:gridCol>
                <a:gridCol w="204452">
                  <a:extLst>
                    <a:ext uri="{9D8B030D-6E8A-4147-A177-3AD203B41FA5}">
                      <a16:colId xmlns:a16="http://schemas.microsoft.com/office/drawing/2014/main" val="1465854283"/>
                    </a:ext>
                  </a:extLst>
                </a:gridCol>
                <a:gridCol w="203732">
                  <a:extLst>
                    <a:ext uri="{9D8B030D-6E8A-4147-A177-3AD203B41FA5}">
                      <a16:colId xmlns:a16="http://schemas.microsoft.com/office/drawing/2014/main" val="2458041147"/>
                    </a:ext>
                  </a:extLst>
                </a:gridCol>
                <a:gridCol w="305959">
                  <a:extLst>
                    <a:ext uri="{9D8B030D-6E8A-4147-A177-3AD203B41FA5}">
                      <a16:colId xmlns:a16="http://schemas.microsoft.com/office/drawing/2014/main" val="3760940426"/>
                    </a:ext>
                  </a:extLst>
                </a:gridCol>
                <a:gridCol w="306679">
                  <a:extLst>
                    <a:ext uri="{9D8B030D-6E8A-4147-A177-3AD203B41FA5}">
                      <a16:colId xmlns:a16="http://schemas.microsoft.com/office/drawing/2014/main" val="1643144729"/>
                    </a:ext>
                  </a:extLst>
                </a:gridCol>
                <a:gridCol w="509691">
                  <a:extLst>
                    <a:ext uri="{9D8B030D-6E8A-4147-A177-3AD203B41FA5}">
                      <a16:colId xmlns:a16="http://schemas.microsoft.com/office/drawing/2014/main" val="2488033390"/>
                    </a:ext>
                  </a:extLst>
                </a:gridCol>
                <a:gridCol w="204452">
                  <a:extLst>
                    <a:ext uri="{9D8B030D-6E8A-4147-A177-3AD203B41FA5}">
                      <a16:colId xmlns:a16="http://schemas.microsoft.com/office/drawing/2014/main" val="2438287457"/>
                    </a:ext>
                  </a:extLst>
                </a:gridCol>
                <a:gridCol w="305959">
                  <a:extLst>
                    <a:ext uri="{9D8B030D-6E8A-4147-A177-3AD203B41FA5}">
                      <a16:colId xmlns:a16="http://schemas.microsoft.com/office/drawing/2014/main" val="854584049"/>
                    </a:ext>
                  </a:extLst>
                </a:gridCol>
                <a:gridCol w="305959">
                  <a:extLst>
                    <a:ext uri="{9D8B030D-6E8A-4147-A177-3AD203B41FA5}">
                      <a16:colId xmlns:a16="http://schemas.microsoft.com/office/drawing/2014/main" val="1302334653"/>
                    </a:ext>
                  </a:extLst>
                </a:gridCol>
                <a:gridCol w="204452">
                  <a:extLst>
                    <a:ext uri="{9D8B030D-6E8A-4147-A177-3AD203B41FA5}">
                      <a16:colId xmlns:a16="http://schemas.microsoft.com/office/drawing/2014/main" val="3101028401"/>
                    </a:ext>
                  </a:extLst>
                </a:gridCol>
                <a:gridCol w="510410">
                  <a:extLst>
                    <a:ext uri="{9D8B030D-6E8A-4147-A177-3AD203B41FA5}">
                      <a16:colId xmlns:a16="http://schemas.microsoft.com/office/drawing/2014/main" val="3139696522"/>
                    </a:ext>
                  </a:extLst>
                </a:gridCol>
                <a:gridCol w="506091">
                  <a:extLst>
                    <a:ext uri="{9D8B030D-6E8A-4147-A177-3AD203B41FA5}">
                      <a16:colId xmlns:a16="http://schemas.microsoft.com/office/drawing/2014/main" val="4014539302"/>
                    </a:ext>
                  </a:extLst>
                </a:gridCol>
                <a:gridCol w="514011">
                  <a:extLst>
                    <a:ext uri="{9D8B030D-6E8A-4147-A177-3AD203B41FA5}">
                      <a16:colId xmlns:a16="http://schemas.microsoft.com/office/drawing/2014/main" val="436613944"/>
                    </a:ext>
                  </a:extLst>
                </a:gridCol>
                <a:gridCol w="714143">
                  <a:extLst>
                    <a:ext uri="{9D8B030D-6E8A-4147-A177-3AD203B41FA5}">
                      <a16:colId xmlns:a16="http://schemas.microsoft.com/office/drawing/2014/main" val="2795413990"/>
                    </a:ext>
                  </a:extLst>
                </a:gridCol>
              </a:tblGrid>
              <a:tr h="105391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ФИО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ИК1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ИК2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ИК3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9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Балл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С3 к 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 3 к 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 3 к 3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 3 к 4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Балл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ГК 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ГК 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ГК 3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ГК 4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ФК 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Балл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Общ балл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Оценка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extLst>
                  <a:ext uri="{0D108BD9-81ED-4DB2-BD59-A6C34878D82A}">
                    <a16:rowId xmlns:a16="http://schemas.microsoft.com/office/drawing/2014/main" val="2789148440"/>
                  </a:ext>
                </a:extLst>
              </a:tr>
              <a:tr h="2634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Монгуш Чингис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23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extLst>
                  <a:ext uri="{0D108BD9-81ED-4DB2-BD59-A6C34878D82A}">
                    <a16:rowId xmlns:a16="http://schemas.microsoft.com/office/drawing/2014/main" val="425979237"/>
                  </a:ext>
                </a:extLst>
              </a:tr>
              <a:tr h="2634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Ховалыг Чылгычы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23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extLst>
                  <a:ext uri="{0D108BD9-81ED-4DB2-BD59-A6C34878D82A}">
                    <a16:rowId xmlns:a16="http://schemas.microsoft.com/office/drawing/2014/main" val="1911516328"/>
                  </a:ext>
                </a:extLst>
              </a:tr>
              <a:tr h="2634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Куулар Жасмин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19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extLst>
                  <a:ext uri="{0D108BD9-81ED-4DB2-BD59-A6C34878D82A}">
                    <a16:rowId xmlns:a16="http://schemas.microsoft.com/office/drawing/2014/main" val="2156209753"/>
                  </a:ext>
                </a:extLst>
              </a:tr>
              <a:tr h="2634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Ондар Идегел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16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extLst>
                  <a:ext uri="{0D108BD9-81ED-4DB2-BD59-A6C34878D82A}">
                    <a16:rowId xmlns:a16="http://schemas.microsoft.com/office/drawing/2014/main" val="2973310556"/>
                  </a:ext>
                </a:extLst>
              </a:tr>
              <a:tr h="2634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Куулар Санчай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9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17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extLst>
                  <a:ext uri="{0D108BD9-81ED-4DB2-BD59-A6C34878D82A}">
                    <a16:rowId xmlns:a16="http://schemas.microsoft.com/office/drawing/2014/main" val="1240293848"/>
                  </a:ext>
                </a:extLst>
              </a:tr>
              <a:tr h="2634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Иргит Айыраа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9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extLst>
                  <a:ext uri="{0D108BD9-81ED-4DB2-BD59-A6C34878D82A}">
                    <a16:rowId xmlns:a16="http://schemas.microsoft.com/office/drawing/2014/main" val="2058610873"/>
                  </a:ext>
                </a:extLst>
              </a:tr>
              <a:tr h="2634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Ондар Миранда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18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extLst>
                  <a:ext uri="{0D108BD9-81ED-4DB2-BD59-A6C34878D82A}">
                    <a16:rowId xmlns:a16="http://schemas.microsoft.com/office/drawing/2014/main" val="4253720581"/>
                  </a:ext>
                </a:extLst>
              </a:tr>
              <a:tr h="2634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Монгуш Олчей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extLst>
                  <a:ext uri="{0D108BD9-81ED-4DB2-BD59-A6C34878D82A}">
                    <a16:rowId xmlns:a16="http://schemas.microsoft.com/office/drawing/2014/main" val="1452192377"/>
                  </a:ext>
                </a:extLst>
              </a:tr>
              <a:tr h="2634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Монгуш Номин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13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18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extLst>
                  <a:ext uri="{0D108BD9-81ED-4DB2-BD59-A6C34878D82A}">
                    <a16:rowId xmlns:a16="http://schemas.microsoft.com/office/drawing/2014/main" val="18168283"/>
                  </a:ext>
                </a:extLst>
              </a:tr>
              <a:tr h="2634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Монгуш Херелмаа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8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14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extLst>
                  <a:ext uri="{0D108BD9-81ED-4DB2-BD59-A6C34878D82A}">
                    <a16:rowId xmlns:a16="http://schemas.microsoft.com/office/drawing/2014/main" val="211423459"/>
                  </a:ext>
                </a:extLst>
              </a:tr>
              <a:tr h="2634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Ондар Алиса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3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extLst>
                  <a:ext uri="{0D108BD9-81ED-4DB2-BD59-A6C34878D82A}">
                    <a16:rowId xmlns:a16="http://schemas.microsoft.com/office/drawing/2014/main" val="2633763177"/>
                  </a:ext>
                </a:extLst>
              </a:tr>
              <a:tr h="2634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Тюлюш Белек-кыс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6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25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4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extLst>
                  <a:ext uri="{0D108BD9-81ED-4DB2-BD59-A6C34878D82A}">
                    <a16:rowId xmlns:a16="http://schemas.microsoft.com/office/drawing/2014/main" val="428587096"/>
                  </a:ext>
                </a:extLst>
              </a:tr>
              <a:tr h="2634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Куулар Сангаа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effectLst/>
                        </a:rPr>
                        <a:t>н</a:t>
                      </a: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extLst>
                  <a:ext uri="{0D108BD9-81ED-4DB2-BD59-A6C34878D82A}">
                    <a16:rowId xmlns:a16="http://schemas.microsoft.com/office/drawing/2014/main" val="3690442379"/>
                  </a:ext>
                </a:extLst>
              </a:tr>
              <a:tr h="2634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Донгак Шолбан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r>
                        <a:rPr lang="ru-RU" sz="1000" dirty="0" smtClean="0">
                          <a:effectLst/>
                        </a:rPr>
                        <a:t>н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extLst>
                  <a:ext uri="{0D108BD9-81ED-4DB2-BD59-A6C34878D82A}">
                    <a16:rowId xmlns:a16="http://schemas.microsoft.com/office/drawing/2014/main" val="70859284"/>
                  </a:ext>
                </a:extLst>
              </a:tr>
              <a:tr h="2634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Сат Идегел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r>
                        <a:rPr lang="ru-RU" sz="1000" dirty="0" smtClean="0">
                          <a:effectLst/>
                        </a:rPr>
                        <a:t>н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extLst>
                  <a:ext uri="{0D108BD9-81ED-4DB2-BD59-A6C34878D82A}">
                    <a16:rowId xmlns:a16="http://schemas.microsoft.com/office/drawing/2014/main" val="2255393411"/>
                  </a:ext>
                </a:extLst>
              </a:tr>
              <a:tr h="2634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Ондар Эртине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r>
                        <a:rPr lang="ru-RU" sz="1000" dirty="0" smtClean="0">
                          <a:effectLst/>
                        </a:rPr>
                        <a:t>н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extLst>
                  <a:ext uri="{0D108BD9-81ED-4DB2-BD59-A6C34878D82A}">
                    <a16:rowId xmlns:a16="http://schemas.microsoft.com/office/drawing/2014/main" val="1047075474"/>
                  </a:ext>
                </a:extLst>
              </a:tr>
              <a:tr h="26347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Чамзын Ай-Хаан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5199" marR="65199" marT="0" marB="0"/>
                </a:tc>
                <a:extLst>
                  <a:ext uri="{0D108BD9-81ED-4DB2-BD59-A6C34878D82A}">
                    <a16:rowId xmlns:a16="http://schemas.microsoft.com/office/drawing/2014/main" val="42597613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56875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15617" y="2757196"/>
            <a:ext cx="9601200" cy="1485900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</a:t>
            </a:r>
            <a:r>
              <a:rPr lang="ru-RU" dirty="0" smtClean="0"/>
              <a:t>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113129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80148" y="1579329"/>
            <a:ext cx="9601200" cy="3473935"/>
          </a:xfrm>
        </p:spPr>
        <p:txBody>
          <a:bodyPr>
            <a:noAutofit/>
          </a:bodyPr>
          <a:lstStyle/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Итоговая аттестация – первая по-настоящему серьезная проверка эффективности учебной деятельности ученика под руководством учителя. Подготовка к итоговой аттестации – это всегда ответственный процесс. И от того, насколько грамотно он будет построен, зависит наш результат. В нашей школе сложилась определённая система подготовки учащихся к итоговой аттестации, и этим опытом я хочу поделиться.</a:t>
            </a:r>
          </a:p>
        </p:txBody>
      </p:sp>
    </p:spTree>
    <p:extLst>
      <p:ext uri="{BB962C8B-B14F-4D97-AF65-F5344CB8AC3E}">
        <p14:creationId xmlns:p14="http://schemas.microsoft.com/office/powerpoint/2010/main" val="17145980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19726" y="1005742"/>
            <a:ext cx="9601200" cy="4187890"/>
          </a:xfrm>
        </p:spPr>
        <p:txBody>
          <a:bodyPr>
            <a:noAutofit/>
          </a:bodyPr>
          <a:lstStyle/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Основной государственный экзамен является не только проверкой знаний, но и своеобразным испытанием социальной и психологической готовности школьников к постоянно меняющимся условиям современной жизни. В этой связи психологическая устойчивость девятиклассников является одной из основных характеристик, способствующих успешной аттестации в форме ОГЭ. Для учащихся экзамен – это стресс, поэтому они интуитивно ищут поддержку у учителя. Улыбка, доброе слово («У вас всё получится», «Вы всё знаете», Не волнуйтесь») должны настроить детей на позитивную волну.</a:t>
            </a: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868905" y="245297"/>
            <a:ext cx="9152021" cy="760445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Психологический настрой учащихся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95427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43263" y="509337"/>
            <a:ext cx="10515600" cy="114398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информационной работы по подготовке к ОГЭ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32021" y="1829784"/>
            <a:ext cx="9601200" cy="3713582"/>
          </a:xfrm>
        </p:spPr>
        <p:txBody>
          <a:bodyPr>
            <a:normAutofit/>
          </a:bodyPr>
          <a:lstStyle/>
          <a:p>
            <a:r>
              <a:rPr lang="ru-RU" dirty="0"/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Информационная работа - важное условие формирования психологической устойчивости учащихся. В ходе подготовки к ОГЭ необходима тесная связь с родителями. Информирую их о структуре и содержании контрольно-измерительных материалов, об изменениях в структуре </a:t>
            </a:r>
            <a:r>
              <a:rPr lang="ru-RU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КИМов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 процедуре проведения экзамена, критериях оценивания, ходе подготовки к ОГЭ и уровне готовности каждого выпускника.</a:t>
            </a: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9229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182569" y="527901"/>
            <a:ext cx="4644189" cy="825759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текстом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86968" y="2221648"/>
            <a:ext cx="10435390" cy="241452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Довольно сложные части экзамена по русскому языку – сжатое изложение и сочинение – рассуждение. Поэтому уже с 5 класса ученикам прививаю навыки, которые впоследствии помогут им справиться с этими видами занятий. Безусловно, одним из основных помощников в подготовке к написанию изложений и сочинений является учебник.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5299295" y="1521918"/>
            <a:ext cx="2410736" cy="531472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20000"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5 класса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8497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598" y="2021521"/>
            <a:ext cx="10451433" cy="2791112"/>
          </a:xfrm>
        </p:spPr>
        <p:txBody>
          <a:bodyPr>
            <a:normAutofit/>
          </a:bodyPr>
          <a:lstStyle/>
          <a:p>
            <a:pPr lvl="0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повторение одних и тех же слов;</a:t>
            </a:r>
          </a:p>
          <a:p>
            <a:pPr lvl="0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неправильное употребление личных местоимений;</a:t>
            </a:r>
          </a:p>
          <a:p>
            <a:pPr lvl="0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важно следить за правильной передачей прямой речи;</a:t>
            </a:r>
          </a:p>
          <a:p>
            <a:pPr lvl="0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писать от первого лица.</a:t>
            </a: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4182569" y="527901"/>
            <a:ext cx="4644189" cy="82575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текстом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531893" y="1353660"/>
            <a:ext cx="3280611" cy="66786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7 класса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7937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4610" y="850231"/>
            <a:ext cx="10940716" cy="393031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Обращать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 на то, что после окончания работы нужно несколько раз проверить готовый текст. Несколько раз – это как минимум три. Первая проверка должна показать, насколько верно и полно передано содержание текста. Всё ли учтено? Нет ли лишних деталей? Не пропали ли нужные мелочи? Оформлен ли логичный и плавный переход от части к части? Иными словами, проверяется текст как таковой.  Вторая проверка касается языка. Упомянутые выше личные местоимения и косвенная речь, строй предложений, наличие абзацев. «Смысловая цельность, речевая связность и последовательность изложения» – это один из критериев оценки изложения как этапа ОГЭ. Третья проверка выявляет орфографические и пунктуационные ошибки. Такая трехступенчатая проверка хороша в любой работе: изложение ли, сочинение – любой авторский текст должен проверяться таким образом, это поможет создавать наилучшие работы и избегать всевозможных ошибок.</a:t>
            </a:r>
          </a:p>
        </p:txBody>
      </p:sp>
    </p:spTree>
    <p:extLst>
      <p:ext uri="{BB962C8B-B14F-4D97-AF65-F5344CB8AC3E}">
        <p14:creationId xmlns:p14="http://schemas.microsoft.com/office/powerpoint/2010/main" val="3872245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3685" y="1737294"/>
            <a:ext cx="9601200" cy="378119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Экзамен по русскому языку в 9-м классе проверяет умение учащихся создавать письменное высказывание на заданную тему. Особенность данного задания состоит в том, что учащиеся должны продемонстрировать свои умения в написании сочинения-рассуждения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один год такие навыки сформировать невозможно, поэтому данную работу я начинаю в пятом классе при изучении темы «Рассуждение». Безусловно, одним из основных помощников в подготовке к написанию изложений и сочинений является учебник.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4150485" y="911535"/>
            <a:ext cx="4644189" cy="82575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текстом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0321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554961" y="1540614"/>
            <a:ext cx="9601200" cy="240574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 algn="just">
              <a:lnSpc>
                <a:spcPct val="120000"/>
              </a:lnSpc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Работу над сочинением начинаю с ознакомления с критериями оценивания ответа на задание части С, затем продолжаю обучение правилам построения текста сочинения. Считаю необходимым внушить ученикам, что стройная композиция – это уже большой процент успеха. Для учеников готовлю памятки в помощь, где пошагово, с примерами рассказываю, как создавать сочинение на основе текста, даю под запись языковые, речевые стандарты, используемые при рецензировании.</a:t>
            </a: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4182569" y="527901"/>
            <a:ext cx="4644189" cy="82575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4400" kern="12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Работа с текстом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3230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TM10001105[[fn=Уголки]]</Template>
  <TotalTime>659</TotalTime>
  <Words>1888</Words>
  <Application>Microsoft Office PowerPoint</Application>
  <PresentationFormat>Широкоэкранный</PresentationFormat>
  <Paragraphs>899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0" baseType="lpstr">
      <vt:lpstr>Calibri</vt:lpstr>
      <vt:lpstr>Franklin Gothic Book</vt:lpstr>
      <vt:lpstr>Times New Roman</vt:lpstr>
      <vt:lpstr>Crop</vt:lpstr>
      <vt:lpstr>Организация эффективной подготовки к огэ по русскому языку</vt:lpstr>
      <vt:lpstr>Презентация PowerPoint</vt:lpstr>
      <vt:lpstr>Психологический настрой учащихся</vt:lpstr>
      <vt:lpstr>Организация информационной работы по подготовке к ОГЭ</vt:lpstr>
      <vt:lpstr>Работа с текстом</vt:lpstr>
      <vt:lpstr>с 7 класса</vt:lpstr>
      <vt:lpstr>Презентация PowerPoint</vt:lpstr>
      <vt:lpstr>Презентация PowerPoint</vt:lpstr>
      <vt:lpstr>Презентация PowerPoint</vt:lpstr>
      <vt:lpstr>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Развитие IT-технологий</dc:title>
  <dc:creator>Экер</dc:creator>
  <cp:lastModifiedBy>Экер</cp:lastModifiedBy>
  <cp:revision>31</cp:revision>
  <dcterms:created xsi:type="dcterms:W3CDTF">2022-10-24T03:25:50Z</dcterms:created>
  <dcterms:modified xsi:type="dcterms:W3CDTF">2024-11-07T05:32:47Z</dcterms:modified>
</cp:coreProperties>
</file>