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sldIdLst>
    <p:sldId id="256" r:id="rId2"/>
    <p:sldId id="261" r:id="rId3"/>
    <p:sldId id="262" r:id="rId4"/>
    <p:sldId id="263" r:id="rId5"/>
    <p:sldId id="264" r:id="rId6"/>
    <p:sldId id="266" r:id="rId7"/>
    <p:sldId id="269" r:id="rId8"/>
    <p:sldId id="267" r:id="rId9"/>
    <p:sldId id="268" r:id="rId10"/>
    <p:sldId id="257" r:id="rId11"/>
    <p:sldId id="271" r:id="rId12"/>
    <p:sldId id="272" r:id="rId13"/>
    <p:sldId id="273" r:id="rId14"/>
    <p:sldId id="258" r:id="rId15"/>
    <p:sldId id="259" r:id="rId16"/>
    <p:sldId id="270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6DBE8-B5FE-4131-9190-8CE4EEBCD78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96081-C5B0-43BA-A8E3-3005835E0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4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6081-C5B0-43BA-A8E3-3005835E0E0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9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7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815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408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2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62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0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1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71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5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8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03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9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8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6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E703-17B6-43CC-B8AD-11554E9FCED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E240DB7-5C5B-4FAF-A641-A4A2AC639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48464" y="1101213"/>
            <a:ext cx="9173497" cy="18965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Мастер-класс: «Применение учебной проектно-исследовательской технологии на уроках родного языка и литературы»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9806" y="3725328"/>
            <a:ext cx="9842091" cy="14661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родного языка и литературы МБОУ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Теве-Хаинской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муниципального района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Дзун-Хемчикский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Тыва </a:t>
            </a: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Куулар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Шончалай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Ивановна, стаж работы 21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категория –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82600" algn="ctr">
              <a:lnSpc>
                <a:spcPct val="107000"/>
              </a:lnSpc>
              <a:spcAft>
                <a:spcPts val="0"/>
              </a:spcAft>
              <a:tabLst>
                <a:tab pos="1323975" algn="l"/>
              </a:tabLst>
            </a:pP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организации исследовательской деятельности обучающихся могут быть следующие: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2133599"/>
            <a:ext cx="9278323" cy="3529781"/>
          </a:xfrm>
        </p:spPr>
        <p:txBody>
          <a:bodyPr>
            <a:noAutofit/>
          </a:bodyPr>
          <a:lstStyle/>
          <a:p>
            <a:pPr indent="482600" algn="just">
              <a:lnSpc>
                <a:spcPct val="107000"/>
              </a:lnSpc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урок-исследование;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07000"/>
              </a:lnSpc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 с использованием интерактивной беседы в исследовательском ключе;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07000"/>
              </a:lnSpc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урок-эксперимент, позволяющий освоить элементы исследовательской деятельности (планирование и проведение эксперимента, обработка и анализ его результатов);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07000"/>
              </a:lnSpc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урок-консультация;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07000"/>
              </a:lnSpc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мини-исследование в рамках домашнего задания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07000"/>
              </a:lnSpc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 ООП ООО МБОУ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Теве-Хаинской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СОШ)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53636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757084"/>
            <a:ext cx="8915400" cy="515413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объему осваиваемой методики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научного исследования можно выделить уроки с элементами исследования и уроки-исследования.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уроке с элементами исследования учащиеся отрабатывают отдельные учебные приемы, составляющие исследовательскую деятельность. По содержанию элементов исследовательской деятельности уроки такого типа могут быть различными, например: уроки по выбору темы или метода исследования, по выработке умения формулировать цель исследования, уроки с проведением эксперимента, работа с источниками информации, заслушивание сообщений, защита рефератов и т.д.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уроке-исследовании учащиеся овладевают методикой научного исследования, усваивают этапы научного познания.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уровню самостоятельности учащихся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проявляемой в исследовательской деятельности, уроки-исследования могут соответствовать начальному (урок «Образец исследования»), продвинутому (урок «Исследование») или высшему уровню (урок «Собственно исследование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51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9890"/>
          </a:xfrm>
        </p:spPr>
        <p:txBody>
          <a:bodyPr>
            <a:norm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урока-исследование. Тип урока – урок обобщение и систематизации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27355"/>
            <a:ext cx="8915400" cy="507344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актуализация знаний;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 мотивация;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 создание проблемной ситуации;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 постановка проблемы исследования;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 определение темы исследования;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 формулирование цели исследования;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 выдвижение гипотезы;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8) проверка гипотезы (проведение эксперимента, лабораторной работы, чтение литературы, размышление, просмотр фрагментов учебных фильмов и т.д.);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9) интерпретация полученных данных;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10) вывод по результатам исследовательской работы;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11) применение новых знаний в учебной деятельности;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12) подведение итогов урока;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13) домашнее задание.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Учебные приемы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составляющие исследовательскую деятельность учащихся на уроках-исследованиях: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0310" y="1199535"/>
            <a:ext cx="10205884" cy="553556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выделение основной проблемы в предложенной ситуации;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определение темы и цели исследования;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формулирование и отбор полезных гипотез;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определение пригодности выбранной для проверки гипотезы;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разграничение допущений и доказанных положений;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планирование эксперимента для проверки гипотезы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анализ планируемых опытов, выбор наиболее подходящего из них;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планирование результата;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проведение эксперимента;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конструирование нового варианта прибора для осуществления конкретного опыта, изготовление моделей по собственному замыслу;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составление таблиц, графиков, диаграмм (для выявления закономерностей, обобщений, систематизации полученных результатов исследований, графического изображения законов, для установления связи полученных данных с поставленной проблемой и последовательности изучения данных);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систематизация фактов, явлений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интерпретация данных;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использование обобщений, методов анализа и синтеза, индукции и дедукции;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установление аналогий;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формулирование определений и выводов на основе теоретических и фактических исследований;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решение задач в новой ситуации;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написание творческого сочинения, реферата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9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6794" y="3001556"/>
            <a:ext cx="2920237" cy="2042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37" y="2179715"/>
            <a:ext cx="2810500" cy="1946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251" y="4326194"/>
            <a:ext cx="2366686" cy="22997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355" y="4254441"/>
            <a:ext cx="2973871" cy="224352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52267" y="73917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kern="1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kern="18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Чүве</a:t>
            </a:r>
            <a:r>
              <a:rPr lang="ru-RU" b="1" kern="1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8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ады</a:t>
            </a:r>
            <a:r>
              <a:rPr lang="ru-RU" b="1" kern="1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kern="18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Чүве</a:t>
            </a:r>
            <a:r>
              <a:rPr lang="ru-RU" b="1" kern="1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8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адының</a:t>
            </a:r>
            <a:r>
              <a:rPr lang="ru-RU" b="1" kern="1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8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утказы</a:t>
            </a:r>
            <a:r>
              <a:rPr lang="ru-RU" b="1" kern="1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8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b="1" kern="1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8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грамматиктиг</a:t>
            </a:r>
            <a:r>
              <a:rPr lang="ru-RU" b="1" kern="1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8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демдектери</a:t>
            </a:r>
            <a:r>
              <a:rPr lang="ru-RU" b="1" kern="18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b="1" kern="1800" dirty="0" err="1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кичээл</a:t>
            </a:r>
            <a:r>
              <a:rPr lang="ru-RU" b="1" kern="18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800" dirty="0" err="1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катаптаашкын</a:t>
            </a:r>
            <a:r>
              <a:rPr lang="ru-RU" b="1" kern="18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6 класс.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41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>
                <a:solidFill>
                  <a:srgbClr val="0070C0"/>
                </a:solidFill>
              </a:rPr>
              <a:t>Работа 3-ей группы (сильные учащиеся).</a:t>
            </a:r>
            <a:r>
              <a:rPr lang="ru-RU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75711" y="1264556"/>
            <a:ext cx="4024367" cy="1360658"/>
          </a:xfrm>
        </p:spPr>
        <p:txBody>
          <a:bodyPr/>
          <a:lstStyle/>
          <a:p>
            <a:pPr lvl="0">
              <a:buClr>
                <a:srgbClr val="A53010"/>
              </a:buClr>
            </a:pPr>
            <a:r>
              <a:rPr lang="ru-RU" sz="1500" b="1" dirty="0">
                <a:solidFill>
                  <a:srgbClr val="FF0000"/>
                </a:solidFill>
              </a:rPr>
              <a:t>Продукт проекта</a:t>
            </a:r>
            <a:r>
              <a:rPr lang="ru-RU" sz="1500" dirty="0">
                <a:solidFill>
                  <a:srgbClr val="FF0000"/>
                </a:solidFill>
              </a:rPr>
              <a:t>. </a:t>
            </a:r>
            <a:r>
              <a:rPr lang="ru-RU" sz="1500" b="1" dirty="0">
                <a:solidFill>
                  <a:srgbClr val="FF0000"/>
                </a:solidFill>
              </a:rPr>
              <a:t>Сборник </a:t>
            </a:r>
          </a:p>
          <a:p>
            <a:pPr lvl="0">
              <a:buClr>
                <a:srgbClr val="A53010"/>
              </a:buClr>
            </a:pPr>
            <a:r>
              <a:rPr lang="ru-RU" sz="1500" dirty="0">
                <a:solidFill>
                  <a:srgbClr val="FF0000"/>
                </a:solidFill>
              </a:rPr>
              <a:t>«</a:t>
            </a:r>
            <a:r>
              <a:rPr lang="ru-RU" sz="1500" b="1" dirty="0" err="1">
                <a:solidFill>
                  <a:srgbClr val="FF0000"/>
                </a:solidFill>
              </a:rPr>
              <a:t>Чуве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  <a:r>
              <a:rPr lang="ru-RU" sz="1500" b="1" dirty="0" err="1">
                <a:solidFill>
                  <a:srgbClr val="FF0000"/>
                </a:solidFill>
              </a:rPr>
              <a:t>адынын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  <a:r>
              <a:rPr lang="ru-RU" sz="1500" b="1" dirty="0" err="1">
                <a:solidFill>
                  <a:srgbClr val="FF0000"/>
                </a:solidFill>
              </a:rPr>
              <a:t>эртемде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  <a:r>
              <a:rPr lang="ru-RU" sz="1500" b="1" dirty="0" err="1">
                <a:solidFill>
                  <a:srgbClr val="FF0000"/>
                </a:solidFill>
              </a:rPr>
              <a:t>болгаш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  <a:r>
              <a:rPr lang="ru-RU" sz="1500" b="1" dirty="0" err="1">
                <a:solidFill>
                  <a:srgbClr val="FF0000"/>
                </a:solidFill>
              </a:rPr>
              <a:t>литературада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  <a:r>
              <a:rPr lang="ru-RU" sz="1500" b="1" dirty="0" err="1">
                <a:solidFill>
                  <a:srgbClr val="FF0000"/>
                </a:solidFill>
              </a:rPr>
              <a:t>онзагай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  <a:r>
              <a:rPr lang="ru-RU" sz="1500" b="1" dirty="0" err="1">
                <a:solidFill>
                  <a:srgbClr val="FF0000"/>
                </a:solidFill>
              </a:rPr>
              <a:t>талалары</a:t>
            </a:r>
            <a:r>
              <a:rPr lang="ru-RU" sz="1500" b="1" dirty="0">
                <a:solidFill>
                  <a:srgbClr val="FF0000"/>
                </a:solidFill>
              </a:rPr>
              <a:t>»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79622" y="2163096"/>
            <a:ext cx="3920456" cy="440485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7048767" y="1386347"/>
            <a:ext cx="4773057" cy="647701"/>
          </a:xfrm>
        </p:spPr>
        <p:txBody>
          <a:bodyPr/>
          <a:lstStyle/>
          <a:p>
            <a:pPr lvl="0">
              <a:buClr>
                <a:srgbClr val="A53010"/>
              </a:buClr>
            </a:pPr>
            <a:r>
              <a:rPr lang="ru-RU" sz="1500" b="1" dirty="0">
                <a:solidFill>
                  <a:srgbClr val="FF0000"/>
                </a:solidFill>
              </a:rPr>
              <a:t>Исследовательская работа, где учащиеся для себя открывают новые </a:t>
            </a:r>
            <a:r>
              <a:rPr lang="ru-RU" sz="1500" b="1" dirty="0" smtClean="0">
                <a:solidFill>
                  <a:srgbClr val="FF0000"/>
                </a:solidFill>
              </a:rPr>
              <a:t>знания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73980" y="2034049"/>
            <a:ext cx="5291878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 3-ей группы было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Собрать научные сведения из работ ученых и в словарях об именах существительных.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роль имен существительных в художественной речи, для создания ярких образов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литературе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учащиеся подводят итог, что только используя им.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написать о природе, о жизни, движении, биографию человека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Узнают о том, что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литературном стиле выполняет больше функций,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деловом и научном.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26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Учебный проект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исследование по родному языку повышает интерес к родной речи,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для школьников-исследователей – это возможность делать что-то интересное самостоятельно или в группе, максимально используя свои возможности; это деятельность позволяющая проявить себя, попробовать свои силы, приложить свои знания, принести пользу и показать публично достигнутый результат; это деятельность, направленная на решение интересной проблемы, сформулированной самими учащимися в виде цели.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Учебный проект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исследование для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учителя – это интегративное дидактическое средство развития, обучения и воспитания, которое позволяет вырабатывать и развивать специфические умения и навыки проектирования, а именно – учить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проблематизации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целеполаганию и планированию деятельности, самоанализу и рефлексии, поиску нужной информации, проведению исследования, освоению и использованию адекватной технологии изготовления продукта проектирования, презентации хода своей деятельности.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Таким образом,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проектная-исследовательская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 – один из лучших способов для совмещения современных информационных технологий, личностно-ориентированного обучения и самостоятельной работы учащихся.  Главное – продумать  способы введения метода проектов в структуру уроков.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453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30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2687536" y="1390901"/>
            <a:ext cx="8915400" cy="72962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Возможна ли выполнение полноценной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проектно-исследовательской работы в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одного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урока?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579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Да, к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 в «М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етодической рекомендации по организации учебной проектно-исследовательской деятельности в образовательных организациях» размещенной на сайте «Единого содержания образования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так и в ООП школы в связи с недостаточностью времени на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развернутого полноценного исследования 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предлагается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учебных задач, проблемных вопросов. 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3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мастер-класса: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проектно-исследовательскую технологию и передать практический опыт применения на уроках родного  языка и литературы.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9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мастер-класса: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передача своего опыта путем прямого и комментированного показа последовательности действий, методов, приемов и форм педагогической деятельности; </a:t>
            </a: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-рефлексия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собственного профессионального мастерства участниками мастер-класса; </a:t>
            </a:r>
          </a:p>
          <a:p>
            <a:pPr algn="just"/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оказание помощи участникам мастер-класса в определении задач саморазвития и формировании индивидуальной программы самообразования и самосовершенствования.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29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мастер-класса: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современного общества умение учащихся самостоятельно добывать знания и совершенствовать их гораздо важнее прочности приобретаемых знаний. Поэтому и учителю необходимо использовать технологии, отвечающие требованиям настоящего времени.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32416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работы по формированию навыков проектно-исследовательской деятельности у учащихся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222109"/>
              </p:ext>
            </p:extLst>
          </p:nvPr>
        </p:nvGraphicFramePr>
        <p:xfrm>
          <a:off x="2369574" y="2458066"/>
          <a:ext cx="8549282" cy="4503174"/>
        </p:xfrm>
        <a:graphic>
          <a:graphicData uri="http://schemas.openxmlformats.org/drawingml/2006/table">
            <a:tbl>
              <a:tblPr firstRow="1" firstCol="1" bandRow="1"/>
              <a:tblGrid>
                <a:gridCol w="1686762">
                  <a:extLst>
                    <a:ext uri="{9D8B030D-6E8A-4147-A177-3AD203B41FA5}">
                      <a16:colId xmlns:a16="http://schemas.microsoft.com/office/drawing/2014/main" val="2461277356"/>
                    </a:ext>
                  </a:extLst>
                </a:gridCol>
                <a:gridCol w="3101832">
                  <a:extLst>
                    <a:ext uri="{9D8B030D-6E8A-4147-A177-3AD203B41FA5}">
                      <a16:colId xmlns:a16="http://schemas.microsoft.com/office/drawing/2014/main" val="1617994688"/>
                    </a:ext>
                  </a:extLst>
                </a:gridCol>
                <a:gridCol w="1623367">
                  <a:extLst>
                    <a:ext uri="{9D8B030D-6E8A-4147-A177-3AD203B41FA5}">
                      <a16:colId xmlns:a16="http://schemas.microsoft.com/office/drawing/2014/main" val="3742996868"/>
                    </a:ext>
                  </a:extLst>
                </a:gridCol>
                <a:gridCol w="2137321">
                  <a:extLst>
                    <a:ext uri="{9D8B030D-6E8A-4147-A177-3AD203B41FA5}">
                      <a16:colId xmlns:a16="http://schemas.microsoft.com/office/drawing/2014/main" val="1183717820"/>
                    </a:ext>
                  </a:extLst>
                </a:gridCol>
              </a:tblGrid>
              <a:tr h="28675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5-6 классы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671766"/>
                  </a:ext>
                </a:extLst>
              </a:tr>
              <a:tr h="286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работы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формы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788651"/>
                  </a:ext>
                </a:extLst>
              </a:tr>
              <a:tr h="3929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Пропедевтический (пред-исследование)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Проблемные вопросы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Исследование жанровой природы произведения на материале изучаемых в классе или самостоятельно прочитанных образцов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Установление причинно-следственных связей при характеристике образа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Сопоставительный анализ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Изложение (оформление) результатов проведённого наблюдения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Преимущественно коллективная в сочетании с групповой и индивидуальной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Урок-беседа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Урок-творческая лаборатория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Урок-коллективное исследование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Малый семинар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06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1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863065"/>
              </p:ext>
            </p:extLst>
          </p:nvPr>
        </p:nvGraphicFramePr>
        <p:xfrm>
          <a:off x="1779638" y="1179870"/>
          <a:ext cx="8863915" cy="4704431"/>
        </p:xfrm>
        <a:graphic>
          <a:graphicData uri="http://schemas.openxmlformats.org/drawingml/2006/table">
            <a:tbl>
              <a:tblPr firstRow="1" firstCol="1" bandRow="1"/>
              <a:tblGrid>
                <a:gridCol w="1748839">
                  <a:extLst>
                    <a:ext uri="{9D8B030D-6E8A-4147-A177-3AD203B41FA5}">
                      <a16:colId xmlns:a16="http://schemas.microsoft.com/office/drawing/2014/main" val="171150791"/>
                    </a:ext>
                  </a:extLst>
                </a:gridCol>
                <a:gridCol w="3215986">
                  <a:extLst>
                    <a:ext uri="{9D8B030D-6E8A-4147-A177-3AD203B41FA5}">
                      <a16:colId xmlns:a16="http://schemas.microsoft.com/office/drawing/2014/main" val="880637686"/>
                    </a:ext>
                  </a:extLst>
                </a:gridCol>
                <a:gridCol w="1683111">
                  <a:extLst>
                    <a:ext uri="{9D8B030D-6E8A-4147-A177-3AD203B41FA5}">
                      <a16:colId xmlns:a16="http://schemas.microsoft.com/office/drawing/2014/main" val="2030295021"/>
                    </a:ext>
                  </a:extLst>
                </a:gridCol>
                <a:gridCol w="2215979">
                  <a:extLst>
                    <a:ext uri="{9D8B030D-6E8A-4147-A177-3AD203B41FA5}">
                      <a16:colId xmlns:a16="http://schemas.microsoft.com/office/drawing/2014/main" val="1933636092"/>
                    </a:ext>
                  </a:extLst>
                </a:gridCol>
              </a:tblGrid>
              <a:tr h="19535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7-8 классы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672395"/>
                  </a:ext>
                </a:extLst>
              </a:tr>
              <a:tr h="254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работы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формы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151904"/>
                  </a:ext>
                </a:extLst>
              </a:tr>
              <a:tr h="4021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Малое исследование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Установление причинно-следственных связей при анализе системе образов, родовой и жанровой принадлежности произведения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Сопоставительный анализ образов одного произведения, разных художественных произведений одного автора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Индивидуальные опережающие задания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докладов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мультимедийных презентаций по проведённому исследованию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Преимущественно групповые в сочетании с индивидуальными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Урок-беседа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Урок-творческая лаборатория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Урок-групповое исследование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Урок-семинар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954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17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275080"/>
              </p:ext>
            </p:extLst>
          </p:nvPr>
        </p:nvGraphicFramePr>
        <p:xfrm>
          <a:off x="1720645" y="1258529"/>
          <a:ext cx="8922908" cy="5642383"/>
        </p:xfrm>
        <a:graphic>
          <a:graphicData uri="http://schemas.openxmlformats.org/drawingml/2006/table">
            <a:tbl>
              <a:tblPr firstRow="1" firstCol="1" bandRow="1"/>
              <a:tblGrid>
                <a:gridCol w="1760478">
                  <a:extLst>
                    <a:ext uri="{9D8B030D-6E8A-4147-A177-3AD203B41FA5}">
                      <a16:colId xmlns:a16="http://schemas.microsoft.com/office/drawing/2014/main" val="4215516210"/>
                    </a:ext>
                  </a:extLst>
                </a:gridCol>
                <a:gridCol w="3237389">
                  <a:extLst>
                    <a:ext uri="{9D8B030D-6E8A-4147-A177-3AD203B41FA5}">
                      <a16:colId xmlns:a16="http://schemas.microsoft.com/office/drawing/2014/main" val="2245438654"/>
                    </a:ext>
                  </a:extLst>
                </a:gridCol>
                <a:gridCol w="1694313">
                  <a:extLst>
                    <a:ext uri="{9D8B030D-6E8A-4147-A177-3AD203B41FA5}">
                      <a16:colId xmlns:a16="http://schemas.microsoft.com/office/drawing/2014/main" val="3683446379"/>
                    </a:ext>
                  </a:extLst>
                </a:gridCol>
                <a:gridCol w="2230728">
                  <a:extLst>
                    <a:ext uri="{9D8B030D-6E8A-4147-A177-3AD203B41FA5}">
                      <a16:colId xmlns:a16="http://schemas.microsoft.com/office/drawing/2014/main" val="1967087079"/>
                    </a:ext>
                  </a:extLst>
                </a:gridCol>
              </a:tblGrid>
              <a:tr h="27942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9-11 классы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308589"/>
                  </a:ext>
                </a:extLst>
              </a:tr>
              <a:tr h="3829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 проектно-исследовательская деятельность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Сопоставительный анализ разных художественных произведений одного автора, произведений разных авторов внутри одного литературного направления, тематически близких произведений разных литературных направлений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Индивидуальные опережающие задания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Самостоятельные индивидуальные и групповые исследования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Индивидуальные исследовательские проекты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Преимущественно индивидуальные в сочетании с групповыми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Урок-беседа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Урок-лекция с элементами беседы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Урок-конференция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Урок-семинар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Урок-диспут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076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20244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2904</TotalTime>
  <Words>872</Words>
  <Application>Microsoft Office PowerPoint</Application>
  <PresentationFormat>Широкоэкранный</PresentationFormat>
  <Paragraphs>116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Легкий дым</vt:lpstr>
      <vt:lpstr>Мастер-класс: «Применение учебной проектно-исследовательской технологии на уроках родного языка и литературы» </vt:lpstr>
      <vt:lpstr>Презентация PowerPoint</vt:lpstr>
      <vt:lpstr>Презентация PowerPoint</vt:lpstr>
      <vt:lpstr>Цель мастер-класса:</vt:lpstr>
      <vt:lpstr>Задачи мастер-класса: </vt:lpstr>
      <vt:lpstr>Актуальность мастер-класса: </vt:lpstr>
      <vt:lpstr>Система работы по формированию навыков проектно-исследовательской деятельности у учащихся </vt:lpstr>
      <vt:lpstr>Презентация PowerPoint</vt:lpstr>
      <vt:lpstr>Презентация PowerPoint</vt:lpstr>
      <vt:lpstr>Формы организации исследовательской деятельности обучающихся могут быть следующие: </vt:lpstr>
      <vt:lpstr>Презентация PowerPoint</vt:lpstr>
      <vt:lpstr>Структура урока-исследование. Тип урока – урок обобщение и систематизации </vt:lpstr>
      <vt:lpstr>Учебные приемы, составляющие исследовательскую деятельность учащихся на уроках-исследованиях:  </vt:lpstr>
      <vt:lpstr> </vt:lpstr>
      <vt:lpstr>Работа 3-ей группы (сильные учащиеся). </vt:lpstr>
      <vt:lpstr>Вывод: </vt:lpstr>
      <vt:lpstr>Спасибо за внимание!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«Применение проектно-исследовательской технологии на уроках родного языка и литературы» </dc:title>
  <dc:creator>1</dc:creator>
  <cp:lastModifiedBy>1</cp:lastModifiedBy>
  <cp:revision>29</cp:revision>
  <dcterms:created xsi:type="dcterms:W3CDTF">2024-10-16T02:43:31Z</dcterms:created>
  <dcterms:modified xsi:type="dcterms:W3CDTF">2024-11-10T16:55:13Z</dcterms:modified>
</cp:coreProperties>
</file>